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60" r:id="rId2"/>
    <p:sldId id="259" r:id="rId3"/>
    <p:sldId id="269" r:id="rId4"/>
    <p:sldId id="275" r:id="rId5"/>
    <p:sldId id="270" r:id="rId6"/>
    <p:sldId id="271" r:id="rId7"/>
    <p:sldId id="263" r:id="rId8"/>
    <p:sldId id="267" r:id="rId9"/>
    <p:sldId id="272" r:id="rId10"/>
    <p:sldId id="273" r:id="rId11"/>
    <p:sldId id="27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52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C25A0-A067-43DB-B8F3-019B17C9B270}" type="datetimeFigureOut">
              <a:rPr lang="en-CA" smtClean="0"/>
              <a:t>2017-04-30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7D2A1-6E91-402C-A01A-69D2A3A72B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188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71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84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147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923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42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607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481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28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751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226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2017-04-27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29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2017-04-27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E3B32-52B6-49C2-B42D-6837FB86C9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99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01018"/>
            <a:ext cx="5515255" cy="4236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7200" y="3657600"/>
            <a:ext cx="86868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CA" dirty="0">
                <a:effectLst/>
              </a:rPr>
              <a:t>{ </a:t>
            </a:r>
          </a:p>
          <a:p>
            <a:pPr>
              <a:spcBef>
                <a:spcPts val="300"/>
              </a:spcBef>
            </a:pPr>
            <a:r>
              <a:rPr lang="en-CA" dirty="0"/>
              <a:t>“name”: “</a:t>
            </a:r>
            <a:r>
              <a:rPr lang="en-CA" dirty="0" err="1"/>
              <a:t>gWaves</a:t>
            </a:r>
            <a:r>
              <a:rPr lang="en-CA" dirty="0"/>
              <a:t>”,</a:t>
            </a:r>
          </a:p>
          <a:p>
            <a:pPr>
              <a:spcBef>
                <a:spcPts val="300"/>
              </a:spcBef>
            </a:pPr>
            <a:r>
              <a:rPr lang="en-CA" dirty="0"/>
              <a:t>“motto”: “The sky calls to us.”,</a:t>
            </a:r>
          </a:p>
          <a:p>
            <a:pPr>
              <a:spcBef>
                <a:spcPts val="300"/>
              </a:spcBef>
            </a:pPr>
            <a:r>
              <a:rPr lang="en-CA" dirty="0">
                <a:effectLst/>
              </a:rPr>
              <a:t>“challenge”: </a:t>
            </a:r>
            <a:r>
              <a:rPr lang="en-CA" dirty="0"/>
              <a:t>“Mayday, Mayday, Mayday!”,</a:t>
            </a:r>
          </a:p>
          <a:p>
            <a:pPr>
              <a:spcBef>
                <a:spcPts val="300"/>
              </a:spcBef>
            </a:pPr>
            <a:r>
              <a:rPr lang="en-CA" dirty="0">
                <a:effectLst/>
              </a:rPr>
              <a:t>“description”: </a:t>
            </a:r>
            <a:r>
              <a:rPr lang="en-CA" dirty="0"/>
              <a:t>“</a:t>
            </a:r>
            <a:r>
              <a:rPr lang="en-CA" sz="2400" b="1" dirty="0"/>
              <a:t>Web-based App Radiation Management (WARM)</a:t>
            </a:r>
            <a:r>
              <a:rPr lang="en-CA" dirty="0"/>
              <a:t>”,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“</a:t>
            </a:r>
            <a:r>
              <a:rPr lang="en-CA" dirty="0" err="1">
                <a:effectLst/>
              </a:rPr>
              <a:t>gitHub</a:t>
            </a:r>
            <a:r>
              <a:rPr lang="en-CA" dirty="0">
                <a:effectLst/>
              </a:rPr>
              <a:t>" : </a:t>
            </a:r>
            <a:r>
              <a:rPr lang="en-CA" dirty="0"/>
              <a:t>“https://github.com/4543386CanadaInc/SpaceApps2017",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"email" : “vroch@edu.uwaterloo.ca",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"mobile" : "(613) </a:t>
            </a:r>
            <a:r>
              <a:rPr lang="en-CA" dirty="0"/>
              <a:t>408</a:t>
            </a:r>
            <a:r>
              <a:rPr lang="en-CA" dirty="0">
                <a:effectLst/>
              </a:rPr>
              <a:t>-2495"</a:t>
            </a:r>
            <a:br>
              <a:rPr lang="en-CA" dirty="0">
                <a:effectLst/>
              </a:rPr>
            </a:br>
            <a:r>
              <a:rPr lang="en-CA" dirty="0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581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WARM Actual Prototype (2 / 3)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32"/>
            <a:ext cx="9144000" cy="453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7200"/>
            <a:ext cx="4943475" cy="3114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07286"/>
            <a:ext cx="4838700" cy="441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371217"/>
            <a:ext cx="49149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WARM Actual Prototype (3 / 3)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78"/>
            <a:ext cx="9144000" cy="43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Lessons Learned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609600"/>
            <a:ext cx="86106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Some API Enterprise servers enforce quota management and rate limiting API calls – API key being temporarily blocked from making further requests. Usability of offered APIs is limited when quota management is too strict.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Some visual APIs should provide standard-based visual API specs (Swagger).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No security/authentication was implemented (no OAUTH)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No API management (product lifecycle) was implemented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ArcGIS API for JavaScript is really easier to 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It would have been preferable to use a framework/automation tools such as </a:t>
            </a:r>
            <a:r>
              <a:rPr lang="en-CA" sz="2400" dirty="0" err="1"/>
              <a:t>Bluemix</a:t>
            </a:r>
            <a:r>
              <a:rPr lang="en-CA" sz="2400" dirty="0"/>
              <a:t> and/or API Connect, Loopback, </a:t>
            </a:r>
            <a:r>
              <a:rPr lang="en-CA" sz="2400" dirty="0" err="1"/>
              <a:t>etc</a:t>
            </a: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NASA visual data offered in GP2 not supported by some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1-2 days is really short for new functionality using advanced analytics. Assembly and reuse work instead of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Assembling existing non-standard APIs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157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 err="1"/>
              <a:t>gWaves</a:t>
            </a:r>
            <a:r>
              <a:rPr lang="en-US" sz="2400" b="1" dirty="0"/>
              <a:t> Team Members</a:t>
            </a:r>
            <a:endParaRPr lang="en-CA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077200" cy="5867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/>
              <a:t>“name”: “Vincent </a:t>
            </a:r>
            <a:r>
              <a:rPr lang="en-CA" sz="1900" dirty="0" err="1"/>
              <a:t>Roch</a:t>
            </a:r>
            <a:r>
              <a:rPr lang="en-CA" sz="1900" dirty="0"/>
              <a:t>”,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“role”: “team leader”,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“occupation" : “</a:t>
            </a:r>
            <a:r>
              <a:rPr lang="en-CA" sz="1900" dirty="0" err="1">
                <a:effectLst/>
              </a:rPr>
              <a:t>uWaterloo</a:t>
            </a:r>
            <a:r>
              <a:rPr lang="en-CA" sz="1900" dirty="0">
                <a:effectLst/>
              </a:rPr>
              <a:t> Student - </a:t>
            </a:r>
            <a:r>
              <a:rPr lang="en-CA" sz="1900" dirty="0"/>
              <a:t>Software Engineering</a:t>
            </a:r>
            <a:r>
              <a:rPr lang="en-CA" sz="1900" dirty="0">
                <a:effectLst/>
              </a:rPr>
              <a:t>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"email" : “vroch@edu.uwaterloo.ca",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"mobile" : "(613) </a:t>
            </a:r>
            <a:r>
              <a:rPr lang="en-CA" sz="1900" dirty="0"/>
              <a:t>408</a:t>
            </a:r>
            <a:r>
              <a:rPr lang="en-CA" sz="1900" dirty="0">
                <a:effectLst/>
              </a:rPr>
              <a:t>-2495"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endParaRPr lang="en-US" sz="1900" dirty="0"/>
          </a:p>
          <a:p>
            <a:pPr marL="0" indent="0">
              <a:spcBef>
                <a:spcPts val="300"/>
              </a:spcBef>
              <a:buNone/>
            </a:pPr>
            <a:endParaRPr lang="en-CA" sz="1900" dirty="0"/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/>
              <a:t>“name”: “Johanne </a:t>
            </a:r>
            <a:r>
              <a:rPr lang="en-CA" sz="1900" dirty="0" err="1"/>
              <a:t>Bordeleau</a:t>
            </a:r>
            <a:r>
              <a:rPr lang="en-CA" sz="1900" dirty="0"/>
              <a:t>, </a:t>
            </a:r>
            <a:r>
              <a:rPr lang="en-CA" sz="1900" dirty="0" err="1"/>
              <a:t>P.Eng</a:t>
            </a:r>
            <a:r>
              <a:rPr lang="en-CA" sz="1900" dirty="0"/>
              <a:t>.”,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“role”: “software engineer having fun”,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“occupation" : “Senior Software Engineer,",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"email" : “johannebordeleau@bell.net",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"mobile" : "(613) 791-6655"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endParaRPr lang="en-CA" sz="1900" dirty="0"/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/>
              <a:t>“name”: “Johnny Slater”,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900" dirty="0">
                <a:effectLst/>
              </a:rPr>
              <a:t>“role”: “SME day dreaming”,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"title" : “</a:t>
            </a:r>
            <a:r>
              <a:rPr lang="en-CA" sz="1900" dirty="0"/>
              <a:t>System </a:t>
            </a:r>
            <a:r>
              <a:rPr lang="en-CA" sz="1900" dirty="0">
                <a:effectLst/>
              </a:rPr>
              <a:t>Architect",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"email" : “slater_johnny@hotmail.com",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"mobile" : "(613) </a:t>
            </a:r>
            <a:r>
              <a:rPr lang="en-CA" sz="1900" dirty="0"/>
              <a:t>762</a:t>
            </a:r>
            <a:r>
              <a:rPr lang="en-CA" sz="1900" dirty="0">
                <a:effectLst/>
              </a:rPr>
              <a:t>-4015"</a:t>
            </a:r>
            <a:br>
              <a:rPr lang="en-CA" sz="1900" dirty="0">
                <a:effectLst/>
              </a:rPr>
            </a:br>
            <a:r>
              <a:rPr lang="en-CA" sz="1900" dirty="0">
                <a:effectLst/>
              </a:rPr>
              <a:t>}</a:t>
            </a:r>
          </a:p>
          <a:p>
            <a:pPr marL="0" indent="0">
              <a:buNone/>
            </a:pPr>
            <a:endParaRPr lang="en-CA" sz="1900" dirty="0">
              <a:effectLst/>
            </a:endParaRPr>
          </a:p>
          <a:p>
            <a:pPr marL="0" indent="0">
              <a:buNone/>
            </a:pPr>
            <a:endParaRPr lang="en-CA" sz="1900" dirty="0"/>
          </a:p>
          <a:p>
            <a:pPr marL="0" indent="0">
              <a:buNone/>
            </a:pPr>
            <a:endParaRPr lang="en-CA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486156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00400"/>
            <a:ext cx="1341120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t="26896" r="20230"/>
          <a:stretch/>
        </p:blipFill>
        <p:spPr>
          <a:xfrm>
            <a:off x="6239605" y="685799"/>
            <a:ext cx="2783457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1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The Problem</a:t>
            </a:r>
            <a:endParaRPr lang="en-CA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1709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Exposures to ionizing radiation represent real health hazards to all flight travellers</a:t>
            </a:r>
          </a:p>
          <a:p>
            <a:r>
              <a:rPr lang="en-CA" dirty="0"/>
              <a:t>Prolonged ionizing radiation exposures may lead to biological effects such as: damage of immunization system, cancer, and hereditary effects</a:t>
            </a:r>
          </a:p>
          <a:p>
            <a:r>
              <a:rPr lang="en-CA" dirty="0"/>
              <a:t>In 2016, there were over 3 billion flight passengers (crews not included)</a:t>
            </a:r>
          </a:p>
          <a:p>
            <a:r>
              <a:rPr lang="en-CA" dirty="0"/>
              <a:t>Flight attendants spend on average 1400 hours in the air per year and pilots no more that 1000 hours per year</a:t>
            </a:r>
          </a:p>
          <a:p>
            <a:r>
              <a:rPr lang="en-CA" dirty="0"/>
              <a:t>How do we ensure ionizing radiation exposures for all flight travellers are within the established dose limits?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457200" y="6438106"/>
            <a:ext cx="2133600" cy="365125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4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7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The Opportunity</a:t>
            </a:r>
            <a:endParaRPr lang="en-CA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1709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CA" dirty="0"/>
              <a:t>Provide a simple web-based application that enables</a:t>
            </a:r>
          </a:p>
          <a:p>
            <a:pPr lvl="1">
              <a:spcBef>
                <a:spcPts val="0"/>
              </a:spcBef>
            </a:pPr>
            <a:r>
              <a:rPr lang="en-CA" sz="2400" dirty="0"/>
              <a:t>Flight passengers to monitor their individual ionizing radiation exposure dosage on a per flight and cumulative basis (year to date)</a:t>
            </a:r>
          </a:p>
          <a:p>
            <a:pPr lvl="1">
              <a:spcBef>
                <a:spcPts val="0"/>
              </a:spcBef>
            </a:pPr>
            <a:r>
              <a:rPr lang="en-CA" sz="2400" dirty="0"/>
              <a:t>Flight crew members to monitor their individual ionizing radiation exposure dosage on a per flight and cumulative basis (year to date, last 5 years)</a:t>
            </a:r>
          </a:p>
          <a:p>
            <a:pPr lvl="1">
              <a:spcBef>
                <a:spcPts val="0"/>
              </a:spcBef>
            </a:pPr>
            <a:r>
              <a:rPr lang="en-CA" sz="2400" dirty="0"/>
              <a:t>Managers to monitor ionizing radiation exposure dosage for all flight crew members within an establishment with the help of threshold notifications and flight assignment planning</a:t>
            </a:r>
          </a:p>
          <a:p>
            <a:pPr>
              <a:spcBef>
                <a:spcPts val="0"/>
              </a:spcBef>
            </a:pPr>
            <a:r>
              <a:rPr lang="en-CA" dirty="0"/>
              <a:t>Incorporate notifications of events that may impact radiation exposure, such as space weather events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457200" y="6438106"/>
            <a:ext cx="2133600" cy="365125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8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System Context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97919"/>
            <a:ext cx="8401939" cy="55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Planned System Use Cases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38" y="541869"/>
            <a:ext cx="4508324" cy="59783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990600"/>
            <a:ext cx="32004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2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WARM Solution Topology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876300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5920" y="4186297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REST Interaction APIs and adapters for Radiation/…</a:t>
            </a:r>
          </a:p>
          <a:p>
            <a:endParaRPr lang="en-CA" sz="1600" dirty="0"/>
          </a:p>
          <a:p>
            <a:r>
              <a:rPr lang="en-CA" sz="1600" dirty="0"/>
              <a:t>Hotspot{</a:t>
            </a:r>
            <a:r>
              <a:rPr lang="en-CA" sz="1600" dirty="0" err="1"/>
              <a:t>flightId</a:t>
            </a:r>
            <a:r>
              <a:rPr lang="en-CA" sz="1600" dirty="0"/>
              <a:t>}</a:t>
            </a:r>
          </a:p>
          <a:p>
            <a:r>
              <a:rPr lang="en-CA" sz="1600" dirty="0" err="1"/>
              <a:t>AlternateRoute</a:t>
            </a:r>
            <a:r>
              <a:rPr lang="en-CA" sz="1600" dirty="0"/>
              <a:t>{</a:t>
            </a:r>
            <a:r>
              <a:rPr lang="en-CA" sz="1600" dirty="0" err="1"/>
              <a:t>flightId</a:t>
            </a:r>
            <a:r>
              <a:rPr lang="en-CA" sz="1600" dirty="0"/>
              <a:t>}</a:t>
            </a:r>
          </a:p>
          <a:p>
            <a:r>
              <a:rPr lang="en-CA" sz="1600" dirty="0" err="1"/>
              <a:t>IonizingRadiation</a:t>
            </a:r>
            <a:r>
              <a:rPr lang="en-CA" sz="1600" dirty="0"/>
              <a:t>{</a:t>
            </a:r>
            <a:r>
              <a:rPr lang="en-CA" sz="1600" dirty="0" err="1"/>
              <a:t>flightId</a:t>
            </a:r>
            <a:r>
              <a:rPr lang="en-CA" sz="1600" dirty="0"/>
              <a:t>}</a:t>
            </a:r>
          </a:p>
          <a:p>
            <a:r>
              <a:rPr lang="en-CA" sz="1600" dirty="0" err="1"/>
              <a:t>GalacticCosmicRadiation</a:t>
            </a:r>
            <a:r>
              <a:rPr lang="en-CA" sz="1600" dirty="0"/>
              <a:t>{</a:t>
            </a:r>
            <a:r>
              <a:rPr lang="en-CA" sz="1600" dirty="0" err="1"/>
              <a:t>flightId</a:t>
            </a:r>
            <a:r>
              <a:rPr lang="en-CA" sz="1600" dirty="0"/>
              <a:t>}</a:t>
            </a:r>
          </a:p>
          <a:p>
            <a:r>
              <a:rPr lang="en-CA" sz="1600" dirty="0" err="1"/>
              <a:t>SolarCosmicRadiation</a:t>
            </a:r>
            <a:r>
              <a:rPr lang="en-CA" sz="1600" dirty="0"/>
              <a:t>{</a:t>
            </a:r>
            <a:r>
              <a:rPr lang="en-CA" sz="1600" dirty="0" err="1"/>
              <a:t>flightId</a:t>
            </a:r>
            <a:r>
              <a:rPr lang="en-CA" sz="16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" y="1143000"/>
            <a:ext cx="1143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Channel App Client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2680" y="609599"/>
            <a:ext cx="1684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Deployment on private Domain (</a:t>
            </a:r>
            <a:r>
              <a:rPr lang="en-CA" sz="1400" dirty="0" err="1"/>
              <a:t>Fleepy</a:t>
            </a:r>
            <a:r>
              <a:rPr lang="en-CA" sz="1400" dirty="0"/>
              <a:t>) requiring authorization of REST web services with OAUTH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816701"/>
            <a:ext cx="736499" cy="736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3" y="5226679"/>
            <a:ext cx="1092200" cy="1092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63" y="2476651"/>
            <a:ext cx="736499" cy="7364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267" y="5816701"/>
            <a:ext cx="736499" cy="7364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69" y="5816701"/>
            <a:ext cx="736499" cy="7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8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WARM Original Mock-Up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9" y="591900"/>
            <a:ext cx="8565601" cy="5674200"/>
          </a:xfrm>
          <a:prstGeom prst="rect">
            <a:avLst/>
          </a:prstGeom>
        </p:spPr>
      </p:pic>
      <p:sp>
        <p:nvSpPr>
          <p:cNvPr id="3" name="Speech Bubble: Rectangle with Corners Rounded 2"/>
          <p:cNvSpPr/>
          <p:nvPr/>
        </p:nvSpPr>
        <p:spPr>
          <a:xfrm>
            <a:off x="3200400" y="914400"/>
            <a:ext cx="1143000" cy="457200"/>
          </a:xfrm>
          <a:prstGeom prst="wedgeRoundRectCallout">
            <a:avLst>
              <a:gd name="adj1" fmla="val -60166"/>
              <a:gd name="adj2" fmla="val 8416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>
                <a:solidFill>
                  <a:schemeClr val="tx1"/>
                </a:solidFill>
              </a:rPr>
              <a:t>WayPoint</a:t>
            </a:r>
            <a:r>
              <a:rPr lang="en-CA" sz="1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9144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Mouse Hover over waypoint displays Data over a pop-up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" y="2361387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Adjustable gradient based on radiation level threshold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62566"/>
            <a:ext cx="960120" cy="2607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0" y="63762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Layers and overlay controls</a:t>
            </a:r>
          </a:p>
        </p:txBody>
      </p:sp>
    </p:spTree>
    <p:extLst>
      <p:ext uri="{BB962C8B-B14F-4D97-AF65-F5344CB8AC3E}">
        <p14:creationId xmlns:p14="http://schemas.microsoft.com/office/powerpoint/2010/main" val="369557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2400" b="1" dirty="0"/>
              <a:t>WARM Actual Prototype (1 / 3)</a:t>
            </a:r>
            <a:endParaRPr lang="en-CA" sz="2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65532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381000" y="6553200"/>
            <a:ext cx="2133600" cy="274320"/>
          </a:xfrm>
        </p:spPr>
        <p:txBody>
          <a:bodyPr/>
          <a:lstStyle/>
          <a:p>
            <a:r>
              <a:rPr lang="en-CA" dirty="0"/>
              <a:t>2017-04-27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944881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3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496</Words>
  <Application>Microsoft Office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gWaves Team Members</vt:lpstr>
      <vt:lpstr>The Problem</vt:lpstr>
      <vt:lpstr>The Opportunity</vt:lpstr>
      <vt:lpstr>System Context</vt:lpstr>
      <vt:lpstr>Planned System Use Cases</vt:lpstr>
      <vt:lpstr>WARM Solution Topology</vt:lpstr>
      <vt:lpstr>WARM Original Mock-Up</vt:lpstr>
      <vt:lpstr>WARM Actual Prototype (1 / 3)</vt:lpstr>
      <vt:lpstr>WARM Actual Prototype (2 / 3)</vt:lpstr>
      <vt:lpstr>WARM Actual Prototype (3 / 3)</vt:lpstr>
      <vt:lpstr>Lessons Learned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</dc:creator>
  <cp:lastModifiedBy>JOHANNE BORDELEAU</cp:lastModifiedBy>
  <cp:revision>67</cp:revision>
  <dcterms:created xsi:type="dcterms:W3CDTF">2017-04-27T18:53:42Z</dcterms:created>
  <dcterms:modified xsi:type="dcterms:W3CDTF">2017-04-30T17:21:28Z</dcterms:modified>
</cp:coreProperties>
</file>